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4"/>
  </p:notesMasterIdLst>
  <p:sldIdLst>
    <p:sldId id="540" r:id="rId2"/>
    <p:sldId id="582" r:id="rId3"/>
    <p:sldId id="556" r:id="rId4"/>
    <p:sldId id="594" r:id="rId5"/>
    <p:sldId id="580" r:id="rId6"/>
    <p:sldId id="563" r:id="rId7"/>
    <p:sldId id="584" r:id="rId8"/>
    <p:sldId id="585" r:id="rId9"/>
    <p:sldId id="598" r:id="rId10"/>
    <p:sldId id="586" r:id="rId11"/>
    <p:sldId id="601" r:id="rId12"/>
    <p:sldId id="587" r:id="rId13"/>
    <p:sldId id="600" r:id="rId14"/>
    <p:sldId id="590" r:id="rId15"/>
    <p:sldId id="591" r:id="rId16"/>
    <p:sldId id="592" r:id="rId17"/>
    <p:sldId id="593" r:id="rId18"/>
    <p:sldId id="555" r:id="rId19"/>
    <p:sldId id="596" r:id="rId20"/>
    <p:sldId id="597" r:id="rId21"/>
    <p:sldId id="602" r:id="rId22"/>
    <p:sldId id="6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7381F-F852-427D-8C7B-963F6E5E5FE5}">
          <p14:sldIdLst>
            <p14:sldId id="540"/>
            <p14:sldId id="582"/>
            <p14:sldId id="556"/>
            <p14:sldId id="594"/>
            <p14:sldId id="580"/>
            <p14:sldId id="563"/>
            <p14:sldId id="584"/>
            <p14:sldId id="585"/>
            <p14:sldId id="598"/>
            <p14:sldId id="586"/>
            <p14:sldId id="601"/>
            <p14:sldId id="587"/>
            <p14:sldId id="600"/>
            <p14:sldId id="590"/>
            <p14:sldId id="591"/>
            <p14:sldId id="592"/>
            <p14:sldId id="593"/>
            <p14:sldId id="555"/>
          </p14:sldIdLst>
        </p14:section>
        <p14:section name="Backup" id="{627B141E-E3E8-4244-87B2-FC039279DA5F}">
          <p14:sldIdLst>
            <p14:sldId id="596"/>
            <p14:sldId id="597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3" autoAdjust="0"/>
    <p:restoredTop sz="86127" autoAdjust="0"/>
  </p:normalViewPr>
  <p:slideViewPr>
    <p:cSldViewPr snapToGrid="0" snapToObjects="1">
      <p:cViewPr varScale="1">
        <p:scale>
          <a:sx n="113" d="100"/>
          <a:sy n="113" d="100"/>
        </p:scale>
        <p:origin x="264" y="10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IDS shows intrusion characteristics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</a:t>
            </a:r>
            <a:r>
              <a:rPr lang="en-US" baseline="0" dirty="0" smtClean="0"/>
              <a:t> username of intruder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1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77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UC2: 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data isolated 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icons8.com/icons/set/check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77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46" y="3896379"/>
            <a:ext cx="989887" cy="9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17616" y="2358383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975181" y="4878347"/>
              <a:ext cx="1826135" cy="9868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255308" y="4878347"/>
              <a:ext cx="1844923" cy="9978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71567" y="2358382"/>
              <a:ext cx="2171557" cy="363946"/>
              <a:chOff x="5944657" y="2307410"/>
              <a:chExt cx="2171557" cy="363946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 flipV="1">
                <a:off x="5944657" y="2663067"/>
                <a:ext cx="2171557" cy="828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76581" y="3069697"/>
              <a:ext cx="814517" cy="711700"/>
              <a:chOff x="5279287" y="1346641"/>
              <a:chExt cx="814517" cy="711700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5" idx="2"/>
                <a:endCxn id="9" idx="0"/>
              </p:cNvCxnSpPr>
              <p:nvPr/>
            </p:nvCxnSpPr>
            <p:spPr>
              <a:xfrm flipH="1">
                <a:off x="5284388" y="1346641"/>
                <a:ext cx="12910" cy="7117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79287" y="140547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64599" y="4878349"/>
              <a:ext cx="1163914" cy="270826"/>
              <a:chOff x="2968945" y="3166725"/>
              <a:chExt cx="1163914" cy="830997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945" y="3211590"/>
                <a:ext cx="116391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814506" y="5932804"/>
              <a:ext cx="814518" cy="629743"/>
              <a:chOff x="2113068" y="2916747"/>
              <a:chExt cx="814518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882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Manual-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(De-)Isolation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monitoring of production machines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intrusion detection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reconfiguration and machine isolation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Alternative: Manual isolation &amp; </a:t>
            </a:r>
            <a:r>
              <a:rPr lang="en-US" dirty="0" err="1" smtClean="0"/>
              <a:t>deisolation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Enabled by 5GTANGO service platform advanced features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SLM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Cloud-native intrusion detection system (IDS)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 of threat detection &amp; isolation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04706" y="2366671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076053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61956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C3BC6-D9C5-144A-A37C-95F6B9569464}"/>
                </a:ext>
              </a:extLst>
            </p:cNvPr>
            <p:cNvGrpSpPr/>
            <p:nvPr/>
          </p:nvGrpSpPr>
          <p:grpSpPr>
            <a:xfrm>
              <a:off x="5991760" y="4136676"/>
              <a:ext cx="1262379" cy="1447126"/>
              <a:chOff x="6094466" y="2413620"/>
              <a:chExt cx="1262379" cy="1447126"/>
            </a:xfrm>
          </p:grpSpPr>
          <p:cxnSp>
            <p:nvCxnSpPr>
              <p:cNvPr id="35" name="Straight Arrow Connector 49" descr="dsasaa">
                <a:extLst>
                  <a:ext uri="{FF2B5EF4-FFF2-40B4-BE49-F238E27FC236}">
                    <a16:creationId xmlns:a16="http://schemas.microsoft.com/office/drawing/2014/main" id="{6962244B-FB03-2B43-A4B2-CC7D861E53BC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66" y="2449835"/>
                <a:ext cx="241268" cy="1410911"/>
              </a:xfrm>
              <a:prstGeom prst="bentConnector3">
                <a:avLst>
                  <a:gd name="adj1" fmla="val 194749"/>
                </a:avLst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03470-076A-4349-AFE8-232AA1488947}"/>
                  </a:ext>
                </a:extLst>
              </p:cNvPr>
              <p:cNvSpPr txBox="1"/>
              <p:nvPr/>
            </p:nvSpPr>
            <p:spPr>
              <a:xfrm>
                <a:off x="6542328" y="2413620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85566" y="2358382"/>
              <a:ext cx="2184468" cy="414919"/>
              <a:chOff x="5958656" y="2307410"/>
              <a:chExt cx="2184468" cy="414919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>
                <a:off x="5958656" y="2722328"/>
                <a:ext cx="2184468" cy="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16541" y="3077985"/>
              <a:ext cx="814517" cy="871993"/>
              <a:chOff x="5219247" y="1354929"/>
              <a:chExt cx="814517" cy="871993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232" y="1354929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19247" y="1425093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A998A92-AEEC-4646-9A0C-73C813239C11}"/>
                </a:ext>
              </a:extLst>
            </p:cNvPr>
            <p:cNvGrpSpPr/>
            <p:nvPr/>
          </p:nvGrpSpPr>
          <p:grpSpPr>
            <a:xfrm>
              <a:off x="5304685" y="4636313"/>
              <a:ext cx="915830" cy="871993"/>
              <a:chOff x="5407391" y="2913257"/>
              <a:chExt cx="915830" cy="871993"/>
            </a:xfrm>
          </p:grpSpPr>
          <p:cxnSp>
            <p:nvCxnSpPr>
              <p:cNvPr id="47" name="Straight Arrow Connector 49" descr="dsasaa">
                <a:extLst>
                  <a:ext uri="{FF2B5EF4-FFF2-40B4-BE49-F238E27FC236}">
                    <a16:creationId xmlns:a16="http://schemas.microsoft.com/office/drawing/2014/main" id="{838C4338-C197-EC46-AFEE-96A7621FF6E1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127" y="291325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9D9E9D-8364-5D49-B0CC-41A6965DC853}"/>
                  </a:ext>
                </a:extLst>
              </p:cNvPr>
              <p:cNvSpPr txBox="1"/>
              <p:nvPr/>
            </p:nvSpPr>
            <p:spPr>
              <a:xfrm>
                <a:off x="5407391" y="2934736"/>
                <a:ext cx="915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 smtClean="0">
                    <a:solidFill>
                      <a:srgbClr val="C00000"/>
                    </a:solidFill>
                  </a:rPr>
                  <a:t>Trigger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52428" y="4878346"/>
              <a:ext cx="1176085" cy="830998"/>
              <a:chOff x="2956774" y="3166725"/>
              <a:chExt cx="1176085" cy="2549824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2956774" y="5716546"/>
                <a:ext cx="116391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88303-56AB-F24B-AEB0-3F60E94C52EA}"/>
                </a:ext>
              </a:extLst>
            </p:cNvPr>
            <p:cNvGrpSpPr/>
            <p:nvPr/>
          </p:nvGrpSpPr>
          <p:grpSpPr>
            <a:xfrm>
              <a:off x="1021725" y="4628006"/>
              <a:ext cx="814517" cy="871991"/>
              <a:chOff x="1124431" y="2904950"/>
              <a:chExt cx="814517" cy="871991"/>
            </a:xfrm>
          </p:grpSpPr>
          <p:cxnSp>
            <p:nvCxnSpPr>
              <p:cNvPr id="53" name="Straight Arrow Connector 49" descr="dsasaa">
                <a:extLst>
                  <a:ext uri="{FF2B5EF4-FFF2-40B4-BE49-F238E27FC236}">
                    <a16:creationId xmlns:a16="http://schemas.microsoft.com/office/drawing/2014/main" id="{F7848A9F-4799-124C-B9B7-F000C508DBC0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589" y="2904950"/>
                <a:ext cx="1" cy="87199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61CB6F-2865-124B-BC52-7B742ADF9D9B}"/>
                  </a:ext>
                </a:extLst>
              </p:cNvPr>
              <p:cNvSpPr txBox="1"/>
              <p:nvPr/>
            </p:nvSpPr>
            <p:spPr>
              <a:xfrm>
                <a:off x="1124431" y="307798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990739" y="4639803"/>
              <a:ext cx="814517" cy="871993"/>
              <a:chOff x="2093445" y="2916747"/>
              <a:chExt cx="814517" cy="871993"/>
            </a:xfrm>
          </p:grpSpPr>
          <p:cxnSp>
            <p:nvCxnSpPr>
              <p:cNvPr id="56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093445" y="2922016"/>
                <a:ext cx="8145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Task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794907" y="5932804"/>
              <a:ext cx="834117" cy="629743"/>
              <a:chOff x="2093469" y="2916747"/>
              <a:chExt cx="834117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Checkmark icon by </a:t>
            </a:r>
            <a:r>
              <a:rPr lang="en-US" dirty="0" smtClean="0">
                <a:hlinkClick r:id="rId2"/>
              </a:rPr>
              <a:t>Icons8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7318"/>
            <a:ext cx="3864115" cy="4975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/>
              <a:t>New in use case 2:</a:t>
            </a:r>
          </a:p>
          <a:p>
            <a:pPr lvl="1"/>
            <a:r>
              <a:rPr lang="en-US" dirty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6851"/>
            <a:ext cx="3864478" cy="49756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 smtClean="0"/>
              <a:t>New in use case 2:</a:t>
            </a:r>
          </a:p>
          <a:p>
            <a:pPr lvl="1"/>
            <a:r>
              <a:rPr lang="en-US" dirty="0" smtClean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  <a:p>
            <a:r>
              <a:rPr lang="en-US" dirty="0" smtClean="0"/>
              <a:t>Intrusion:</a:t>
            </a:r>
          </a:p>
          <a:p>
            <a:pPr lvl="1"/>
            <a:r>
              <a:rPr lang="en-US" dirty="0" smtClean="0"/>
              <a:t>Intrusion detected by IDS</a:t>
            </a:r>
          </a:p>
          <a:p>
            <a:pPr lvl="1"/>
            <a:r>
              <a:rPr lang="en-US" dirty="0" smtClean="0"/>
              <a:t>NS2 reconfigured</a:t>
            </a:r>
          </a:p>
          <a:p>
            <a:pPr lvl="1"/>
            <a:r>
              <a:rPr lang="en-US" dirty="0" smtClean="0"/>
              <a:t>Data arrives in quarantine NS1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contained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3" y="5732932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95" y="6333667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</a:t>
            </a:r>
            <a:r>
              <a:rPr lang="en-US" dirty="0" smtClean="0"/>
              <a:t>attacker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7" y="5609694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1259</Words>
  <Application>Microsoft Office PowerPoint</Application>
  <PresentationFormat>Widescreen</PresentationFormat>
  <Paragraphs>360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</vt:lpstr>
      <vt:lpstr>High-Level Architecture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Alternative: Manual Isolation</vt:lpstr>
      <vt:lpstr>Alternative: Manual (De-)Isolation</vt:lpstr>
      <vt:lpstr>Use Case 2: Conclusions</vt:lpstr>
      <vt:lpstr>Thanks!</vt:lpstr>
      <vt:lpstr>Details: Intrusion Detection &amp; Reconfiguration</vt:lpstr>
      <vt:lpstr>Details: Intrusion Detection &amp; Reconfiguration</vt:lpstr>
      <vt:lpstr>Alternative: Manual Isolation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2020-03-11T12:24:01Z</dcterms:modified>
</cp:coreProperties>
</file>